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2" r:id="rId3"/>
    <p:sldId id="277" r:id="rId4"/>
    <p:sldId id="260" r:id="rId5"/>
    <p:sldId id="273" r:id="rId6"/>
    <p:sldId id="275" r:id="rId7"/>
    <p:sldId id="274" r:id="rId8"/>
    <p:sldId id="280" r:id="rId9"/>
    <p:sldId id="286" r:id="rId10"/>
    <p:sldId id="264" r:id="rId11"/>
    <p:sldId id="303" r:id="rId12"/>
    <p:sldId id="287" r:id="rId13"/>
    <p:sldId id="288" r:id="rId14"/>
    <p:sldId id="291" r:id="rId15"/>
    <p:sldId id="293" r:id="rId16"/>
    <p:sldId id="294" r:id="rId17"/>
    <p:sldId id="295" r:id="rId18"/>
    <p:sldId id="292" r:id="rId19"/>
    <p:sldId id="289" r:id="rId20"/>
    <p:sldId id="297" r:id="rId21"/>
    <p:sldId id="298" r:id="rId22"/>
    <p:sldId id="299" r:id="rId23"/>
    <p:sldId id="300" r:id="rId24"/>
    <p:sldId id="301" r:id="rId25"/>
    <p:sldId id="302" r:id="rId26"/>
    <p:sldId id="265" r:id="rId27"/>
    <p:sldId id="304" r:id="rId28"/>
    <p:sldId id="290" r:id="rId29"/>
    <p:sldId id="266" r:id="rId30"/>
    <p:sldId id="267" r:id="rId31"/>
    <p:sldId id="268" r:id="rId32"/>
    <p:sldId id="306" r:id="rId33"/>
    <p:sldId id="307" r:id="rId34"/>
    <p:sldId id="305" r:id="rId35"/>
    <p:sldId id="269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B8"/>
    <a:srgbClr val="5E0009"/>
    <a:srgbClr val="425563"/>
    <a:srgbClr val="32576D"/>
    <a:srgbClr val="406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7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9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8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5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3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Try to use your entire time, when you practice you’ll be slower than in person so keep that in mind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, it shows you are proud of the work you did, you worked hard to get here so make sure that shows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aren’t going to do a PPT or Prezi make sure that you have plenty of visual elements to keep the presentation interesting and engaging to the audience, tangible elements are always appreciated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30C29-1F48-4B4C-93EF-A5D0A9428A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634-AB7C-E047-B961-FC16FF4C0E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484632" y="1839599"/>
            <a:ext cx="4733878" cy="268974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4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4632" y="5251610"/>
            <a:ext cx="4733878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3479" y="4803604"/>
            <a:ext cx="57191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493479" y="-1"/>
            <a:ext cx="1223360" cy="935665"/>
            <a:chOff x="3098864" y="8703393"/>
            <a:chExt cx="1939054" cy="1483051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122241" y="9821264"/>
              <a:ext cx="1892300" cy="3651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 rot="5400000">
              <a:off x="2854333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3634884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 rot="5400000">
              <a:off x="4415435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40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9"/>
            <a:ext cx="5878462" cy="5018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88" y="6436527"/>
            <a:ext cx="1228789" cy="237134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1545403" y="2563577"/>
            <a:ext cx="2728164" cy="1673941"/>
            <a:chOff x="1957611" y="2099325"/>
            <a:chExt cx="3858453" cy="236746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03638" y="2099325"/>
              <a:ext cx="112426" cy="23674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5" b="22609"/>
            <a:stretch/>
          </p:blipFill>
          <p:spPr>
            <a:xfrm>
              <a:off x="1957611" y="2400102"/>
              <a:ext cx="3376711" cy="198095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23" y="2509044"/>
            <a:ext cx="2776767" cy="18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65" y="682284"/>
            <a:ext cx="6209531" cy="100840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6"/>
            <a:ext cx="6209531" cy="3311512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55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493479" y="-1"/>
            <a:ext cx="1223360" cy="935665"/>
            <a:chOff x="3098864" y="8703393"/>
            <a:chExt cx="1939054" cy="1483051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122241" y="9821264"/>
              <a:ext cx="1892300" cy="3651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 rot="5400000">
              <a:off x="2854333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>
              <a:off x="3634884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 rot="5400000">
              <a:off x="4415435" y="8947924"/>
              <a:ext cx="867014" cy="377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4" name="Rectangle 23"/>
          <p:cNvSpPr/>
          <p:nvPr userDrawn="1"/>
        </p:nvSpPr>
        <p:spPr>
          <a:xfrm>
            <a:off x="493479" y="4803604"/>
            <a:ext cx="571919" cy="13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196" y="1857372"/>
            <a:ext cx="5795888" cy="264545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3" y="5228303"/>
            <a:ext cx="5815451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682284"/>
            <a:ext cx="8216456" cy="10084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825626"/>
            <a:ext cx="4030218" cy="3311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071938" cy="3311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867" y="1690688"/>
            <a:ext cx="4012315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" y="2505076"/>
            <a:ext cx="4013550" cy="30576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90688"/>
            <a:ext cx="3994743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994743" cy="30576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4632" y="682284"/>
            <a:ext cx="8139262" cy="10084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2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682284"/>
            <a:ext cx="7866042" cy="10084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5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623892" y="6335186"/>
            <a:ext cx="4012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E8AC6-424E-904F-AE4A-648F5E9D72F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28" y="689317"/>
            <a:ext cx="3081191" cy="1368083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828" y="2057401"/>
            <a:ext cx="3081191" cy="350534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3867150" y="688976"/>
            <a:ext cx="46482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3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r="39910" b="37628"/>
          <a:stretch/>
        </p:blipFill>
        <p:spPr>
          <a:xfrm>
            <a:off x="3265538" y="1839598"/>
            <a:ext cx="5878462" cy="501840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02165" y="5899199"/>
            <a:ext cx="1259150" cy="958802"/>
            <a:chOff x="669553" y="5746652"/>
            <a:chExt cx="1459481" cy="111134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7148" y="5746652"/>
              <a:ext cx="1424289" cy="27486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 rot="5400000">
              <a:off x="485500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073003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 rot="5400000">
              <a:off x="1660505" y="6389472"/>
              <a:ext cx="652581" cy="28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23893" y="6335187"/>
            <a:ext cx="401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29" y="689317"/>
            <a:ext cx="3081191" cy="1368083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829" y="2057401"/>
            <a:ext cx="3081191" cy="3505347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67150" y="688976"/>
            <a:ext cx="4648200" cy="517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79" y="682284"/>
            <a:ext cx="7866042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825626"/>
            <a:ext cx="7866042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8342" y="6004389"/>
            <a:ext cx="6866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6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5E0009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3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unications.k-state.edu/academic-programs/educators/agcomcderesources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wl.purdue.edu/owl/research_and_citation/apa_style/apa_formatting_and_style_guide/reference_list_basic_rule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a2ukcdidfsah4y0/AABo0pQm_ZME7RRYOmHFOLUJa?dl=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nffa.org/downloads" TargetMode="External"/><Relationship Id="rId3" Type="http://schemas.openxmlformats.org/officeDocument/2006/relationships/hyperlink" Target="https://www.georgiaffa.org/page.aspx?ID=66" TargetMode="External"/><Relationship Id="rId7" Type="http://schemas.openxmlformats.org/officeDocument/2006/relationships/hyperlink" Target="https://mnagcommcde.weebly.com/commediting-exams.html" TargetMode="External"/><Relationship Id="rId2" Type="http://schemas.openxmlformats.org/officeDocument/2006/relationships/hyperlink" Target="https://www.ffa.org/participate/cdes/ag-communic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owaffa.com/agcommunications.aspx" TargetMode="External"/><Relationship Id="rId5" Type="http://schemas.openxmlformats.org/officeDocument/2006/relationships/hyperlink" Target="https://www.ag.ndsu.edu/agcomm/ffa-ag-communications-cde" TargetMode="External"/><Relationship Id="rId4" Type="http://schemas.openxmlformats.org/officeDocument/2006/relationships/hyperlink" Target="https://www.texasffa.org/cde-ag-com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1839599"/>
            <a:ext cx="8254016" cy="2006537"/>
          </a:xfrm>
        </p:spPr>
        <p:txBody>
          <a:bodyPr/>
          <a:lstStyle/>
          <a:p>
            <a:r>
              <a:rPr lang="en-US" sz="3200" dirty="0"/>
              <a:t>Agricultural Communications Invitational</a:t>
            </a:r>
            <a:br>
              <a:rPr lang="en-US" dirty="0"/>
            </a:br>
            <a:r>
              <a:rPr lang="en-US" sz="2400" b="0" i="1" dirty="0"/>
              <a:t>Preparing for contest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Nathan </a:t>
            </a:r>
            <a:r>
              <a:rPr lang="en-US" dirty="0" err="1"/>
              <a:t>Fent</a:t>
            </a:r>
            <a:r>
              <a:rPr lang="en-US" dirty="0"/>
              <a:t> &amp; Katelyn McCoy</a:t>
            </a:r>
          </a:p>
        </p:txBody>
      </p:sp>
    </p:spTree>
    <p:extLst>
      <p:ext uri="{BB962C8B-B14F-4D97-AF65-F5344CB8AC3E}">
        <p14:creationId xmlns:p14="http://schemas.microsoft.com/office/powerpoint/2010/main" val="179589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Press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5"/>
            <a:ext cx="6209531" cy="3887017"/>
          </a:xfrm>
        </p:spPr>
        <p:txBody>
          <a:bodyPr>
            <a:normAutofit/>
          </a:bodyPr>
          <a:lstStyle/>
          <a:p>
            <a:r>
              <a:rPr lang="en-US" dirty="0"/>
              <a:t>Will be held immediately before the scheduled practicums.</a:t>
            </a:r>
          </a:p>
          <a:p>
            <a:r>
              <a:rPr lang="en-US" dirty="0"/>
              <a:t>Each team member will receive a press packet with background information on the agricultural topic and expert to use during the event.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2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Press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5"/>
            <a:ext cx="6209531" cy="3887017"/>
          </a:xfrm>
        </p:spPr>
        <p:txBody>
          <a:bodyPr>
            <a:normAutofit/>
          </a:bodyPr>
          <a:lstStyle/>
          <a:p>
            <a:r>
              <a:rPr lang="en-US" dirty="0"/>
              <a:t>An expert will speak on a current agricultural topic for 20 minutes. Students will be provided with paper to take notes if they wish.</a:t>
            </a:r>
          </a:p>
          <a:p>
            <a:r>
              <a:rPr lang="en-US" dirty="0"/>
              <a:t>After the 20-minute presentation, the web designer will be dismissed to a different area to complete their assigned practicum. </a:t>
            </a:r>
          </a:p>
          <a:p>
            <a:r>
              <a:rPr lang="en-US" dirty="0"/>
              <a:t>Previous topics at nationals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Press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5"/>
            <a:ext cx="6209531" cy="388701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/>
              <a:t>writers</a:t>
            </a:r>
            <a:r>
              <a:rPr lang="en-US" dirty="0"/>
              <a:t> will then be involved in a 10-minute question and answer period with the expert (speaker).</a:t>
            </a:r>
          </a:p>
          <a:p>
            <a:r>
              <a:rPr lang="en-US" dirty="0"/>
              <a:t>Each writer will stand to be recognized before asking a question. Writers may ask more than one question; however, the expert will attempt to address questions from as many different participants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Press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5"/>
            <a:ext cx="6209531" cy="3887017"/>
          </a:xfrm>
        </p:spPr>
        <p:txBody>
          <a:bodyPr>
            <a:normAutofit/>
          </a:bodyPr>
          <a:lstStyle/>
          <a:p>
            <a:r>
              <a:rPr lang="en-US" dirty="0"/>
              <a:t>No electronic devices of any kind, including tape recorders and cell phones, will be allowed during this portion of the event.</a:t>
            </a:r>
          </a:p>
          <a:p>
            <a:r>
              <a:rPr lang="en-US" dirty="0"/>
              <a:t>Upon completion of the 10-minute question and answer session, participants will be dismissed to complete their assigned practicums.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Notetaking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outline</a:t>
            </a:r>
          </a:p>
          <a:p>
            <a:pPr lvl="1"/>
            <a:r>
              <a:rPr lang="en-US" dirty="0"/>
              <a:t>5 W’s and an H</a:t>
            </a:r>
          </a:p>
          <a:p>
            <a:r>
              <a:rPr lang="en-US" dirty="0"/>
              <a:t>Sources</a:t>
            </a:r>
          </a:p>
          <a:p>
            <a:r>
              <a:rPr lang="en-US" dirty="0"/>
              <a:t>Key facts/figures</a:t>
            </a:r>
          </a:p>
          <a:p>
            <a:r>
              <a:rPr lang="en-US" dirty="0"/>
              <a:t>Direct Quotes</a:t>
            </a:r>
          </a:p>
          <a:p>
            <a:r>
              <a:rPr lang="en-US" dirty="0"/>
              <a:t>Potential questions </a:t>
            </a:r>
            <a:r>
              <a:rPr lang="mr-IN" dirty="0"/>
              <a:t>–</a:t>
            </a:r>
            <a:r>
              <a:rPr lang="en-US" dirty="0"/>
              <a:t> use question marks in notes</a:t>
            </a:r>
          </a:p>
          <a:p>
            <a:pPr lvl="1"/>
            <a:r>
              <a:rPr lang="en-US" dirty="0"/>
              <a:t>Elaborate, confirm, clarify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Notetaking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 Thorough – But Not Word-for-Word</a:t>
            </a:r>
            <a:endParaRPr lang="en-US" dirty="0"/>
          </a:p>
          <a:p>
            <a:pPr lvl="1"/>
            <a:r>
              <a:rPr lang="en-US" dirty="0"/>
              <a:t>You always want to take the most thorough notes possible. But remember, you don’t need to take down absolutely </a:t>
            </a:r>
            <a:r>
              <a:rPr lang="en-US" i="1" dirty="0"/>
              <a:t>everything</a:t>
            </a:r>
            <a:r>
              <a:rPr lang="en-US" dirty="0"/>
              <a:t> a source says. Keep in mind that you’re not going to use everything they say.</a:t>
            </a:r>
          </a:p>
          <a:p>
            <a:pPr lvl="1"/>
            <a:r>
              <a:rPr lang="en-US" dirty="0"/>
              <a:t>Concentrate on getting the facts/figures correct</a:t>
            </a:r>
          </a:p>
          <a:p>
            <a:pPr lvl="1"/>
            <a:r>
              <a:rPr lang="en-US" dirty="0"/>
              <a:t>Develop your own form of shorthand</a:t>
            </a:r>
          </a:p>
          <a:p>
            <a:pPr lvl="2"/>
            <a:r>
              <a:rPr lang="en-US" dirty="0"/>
              <a:t>Abbreviations (A for agriculture), symbols, acronyms, </a:t>
            </a:r>
            <a:r>
              <a:rPr lang="en-US" dirty="0" err="1"/>
              <a:t>drp</a:t>
            </a:r>
            <a:r>
              <a:rPr lang="en-US" dirty="0"/>
              <a:t> </a:t>
            </a:r>
            <a:r>
              <a:rPr lang="en-US" dirty="0" err="1"/>
              <a:t>vwls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6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Notetaking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Jot Down the ‘Good’ Quotes</a:t>
            </a:r>
            <a:endParaRPr lang="en-US" dirty="0"/>
          </a:p>
          <a:p>
            <a:pPr lvl="1"/>
            <a:r>
              <a:rPr lang="en-US" dirty="0"/>
              <a:t>Listen for the “good quotes” and make sure they are accurate.</a:t>
            </a:r>
          </a:p>
          <a:p>
            <a:pPr lvl="2"/>
            <a:r>
              <a:rPr lang="en-US" dirty="0"/>
              <a:t>Use quotation marks to signify direct quote</a:t>
            </a:r>
          </a:p>
          <a:p>
            <a:pPr lvl="1"/>
            <a:r>
              <a:rPr lang="en-US" dirty="0"/>
              <a:t>You will need to utilize direct quotes in your article</a:t>
            </a:r>
          </a:p>
          <a:p>
            <a:pPr lvl="2"/>
            <a:r>
              <a:rPr lang="en-US" dirty="0"/>
              <a:t>Accuracy is key</a:t>
            </a:r>
          </a:p>
          <a:p>
            <a:pPr lvl="1"/>
            <a:r>
              <a:rPr lang="en-US" dirty="0"/>
              <a:t>If you are unsure, paraphrase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Practice, Practice,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K-State Examples</a:t>
            </a:r>
            <a:endParaRPr lang="en-US" dirty="0"/>
          </a:p>
          <a:p>
            <a:r>
              <a:rPr lang="en-US" dirty="0"/>
              <a:t>Utilize news sites with press conference videos and corresponding 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3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1839599"/>
            <a:ext cx="6236680" cy="2689746"/>
          </a:xfrm>
        </p:spPr>
        <p:txBody>
          <a:bodyPr/>
          <a:lstStyle/>
          <a:p>
            <a:r>
              <a:rPr lang="en-US" dirty="0"/>
              <a:t>The Media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5"/>
            <a:ext cx="6209531" cy="37644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Teams of 4</a:t>
            </a:r>
          </a:p>
          <a:p>
            <a:pPr lvl="1"/>
            <a:r>
              <a:rPr lang="en-US" dirty="0"/>
              <a:t>Official dress</a:t>
            </a:r>
          </a:p>
          <a:p>
            <a:r>
              <a:rPr lang="en-US" dirty="0"/>
              <a:t>Media Plan</a:t>
            </a:r>
          </a:p>
          <a:p>
            <a:pPr lvl="1"/>
            <a:r>
              <a:rPr lang="en-US" dirty="0"/>
              <a:t>National topic &amp; optional condensed format</a:t>
            </a:r>
          </a:p>
          <a:p>
            <a:r>
              <a:rPr lang="en-US" dirty="0"/>
              <a:t>Communications Quiz</a:t>
            </a:r>
          </a:p>
          <a:p>
            <a:r>
              <a:rPr lang="en-US" dirty="0"/>
              <a:t>Editing Exercise</a:t>
            </a:r>
          </a:p>
          <a:p>
            <a:r>
              <a:rPr lang="en-US" dirty="0"/>
              <a:t>Press Conference</a:t>
            </a:r>
          </a:p>
          <a:p>
            <a:r>
              <a:rPr lang="en-US" dirty="0"/>
              <a:t>Individual Practicums</a:t>
            </a:r>
          </a:p>
          <a:p>
            <a:pPr lvl="1"/>
            <a:r>
              <a:rPr lang="en-US" dirty="0"/>
              <a:t>Journalistic Writing</a:t>
            </a:r>
          </a:p>
          <a:p>
            <a:pPr lvl="1"/>
            <a:r>
              <a:rPr lang="en-US" dirty="0"/>
              <a:t>Opinion Writing</a:t>
            </a:r>
          </a:p>
          <a:p>
            <a:pPr lvl="1"/>
            <a:r>
              <a:rPr lang="en-US" dirty="0"/>
              <a:t>Web Design</a:t>
            </a:r>
          </a:p>
          <a:p>
            <a:pPr lvl="1"/>
            <a:r>
              <a:rPr lang="en-US" dirty="0"/>
              <a:t>Media Plan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Audience </a:t>
            </a:r>
            <a:r>
              <a:rPr lang="en-US" i="1" dirty="0"/>
              <a:t>(required)</a:t>
            </a:r>
            <a:endParaRPr lang="en-US" dirty="0"/>
          </a:p>
          <a:p>
            <a:pPr lvl="1"/>
            <a:r>
              <a:rPr lang="en-US" dirty="0"/>
              <a:t>Who the client is trying to reach (target audience) with the media plan</a:t>
            </a:r>
          </a:p>
          <a:p>
            <a:pPr lvl="1"/>
            <a:r>
              <a:rPr lang="en-US" dirty="0"/>
              <a:t>Demographic characteristics of the intended audience</a:t>
            </a:r>
          </a:p>
          <a:p>
            <a:pPr lvl="2"/>
            <a:r>
              <a:rPr lang="en-US" dirty="0"/>
              <a:t>Age, gender, marital status, occupation, education, income level, geographic area, race, ethnicity, interests</a:t>
            </a:r>
          </a:p>
          <a:p>
            <a:pPr lvl="1"/>
            <a:r>
              <a:rPr lang="en-US" dirty="0"/>
              <a:t>May have a primary and a secondary audience</a:t>
            </a:r>
          </a:p>
          <a:p>
            <a:pPr lvl="2"/>
            <a:r>
              <a:rPr lang="en-US" dirty="0"/>
              <a:t>I highly encourage both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0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Plan </a:t>
            </a:r>
            <a:r>
              <a:rPr lang="en-US" i="1" dirty="0"/>
              <a:t>(required)</a:t>
            </a:r>
            <a:endParaRPr lang="en-US" dirty="0"/>
          </a:p>
          <a:p>
            <a:pPr lvl="1"/>
            <a:r>
              <a:rPr lang="en-US" dirty="0"/>
              <a:t>Key messages or themes</a:t>
            </a:r>
          </a:p>
          <a:p>
            <a:pPr lvl="1"/>
            <a:r>
              <a:rPr lang="en-US" dirty="0"/>
              <a:t>Explanation of how the objectives will be met</a:t>
            </a:r>
          </a:p>
          <a:p>
            <a:pPr lvl="1"/>
            <a:r>
              <a:rPr lang="en-US" dirty="0"/>
              <a:t>Plan to attract media attention using social media</a:t>
            </a:r>
          </a:p>
          <a:p>
            <a:pPr lvl="1"/>
            <a:r>
              <a:rPr lang="en-US" dirty="0"/>
              <a:t>Description of how the plan will be executed</a:t>
            </a:r>
          </a:p>
          <a:p>
            <a:pPr lvl="1"/>
            <a:r>
              <a:rPr lang="en-US" dirty="0"/>
              <a:t>Selection and justification of media chosen</a:t>
            </a:r>
          </a:p>
          <a:p>
            <a:pPr lvl="2"/>
            <a:r>
              <a:rPr lang="en-US" dirty="0"/>
              <a:t>Print</a:t>
            </a:r>
          </a:p>
          <a:p>
            <a:pPr lvl="2"/>
            <a:r>
              <a:rPr lang="en-US" dirty="0"/>
              <a:t>Broadcast</a:t>
            </a:r>
          </a:p>
          <a:p>
            <a:pPr lvl="2"/>
            <a:r>
              <a:rPr lang="en-US" dirty="0"/>
              <a:t>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82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</a:t>
            </a:r>
            <a:r>
              <a:rPr lang="en-US" i="1" dirty="0"/>
              <a:t>(required)</a:t>
            </a:r>
            <a:endParaRPr lang="en-US" dirty="0"/>
          </a:p>
          <a:p>
            <a:pPr lvl="1"/>
            <a:r>
              <a:rPr lang="en-US" dirty="0"/>
              <a:t>Description of proposed methods to determine if the media plan objectives were met</a:t>
            </a:r>
          </a:p>
          <a:p>
            <a:pPr lvl="1"/>
            <a:r>
              <a:rPr lang="en-US" dirty="0"/>
              <a:t>What are the key performances? (How will you measure that you are successful?)</a:t>
            </a:r>
          </a:p>
          <a:p>
            <a:pPr lvl="1"/>
            <a:r>
              <a:rPr lang="en-US" dirty="0"/>
              <a:t>Examples may include number of participants, impressions, likes, shares, retweets, circulation of publications and number of video views.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7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Formatted and edited according to the </a:t>
            </a:r>
            <a:r>
              <a:rPr lang="en-US" i="1" dirty="0"/>
              <a:t>Publication Manual of the American Psychological Association </a:t>
            </a:r>
            <a:r>
              <a:rPr lang="en-US" dirty="0"/>
              <a:t>(APA). </a:t>
            </a:r>
            <a:r>
              <a:rPr lang="en-US" i="1" dirty="0"/>
              <a:t>(required)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Purdue OWL</a:t>
            </a:r>
            <a:endParaRPr lang="en-US" dirty="0"/>
          </a:p>
          <a:p>
            <a:pPr lvl="1"/>
            <a:r>
              <a:rPr lang="en-US" dirty="0"/>
              <a:t>Microsoft Word (Beware!)</a:t>
            </a:r>
          </a:p>
          <a:p>
            <a:pPr lvl="1"/>
            <a:r>
              <a:rPr lang="en-US" dirty="0"/>
              <a:t>Online generators </a:t>
            </a:r>
            <a:r>
              <a:rPr lang="mr-IN" dirty="0"/>
              <a:t>–</a:t>
            </a:r>
            <a:r>
              <a:rPr lang="en-US" dirty="0"/>
              <a:t> DO NOT USE!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4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 Tips from Judges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a topic/project that is realistic</a:t>
            </a:r>
          </a:p>
          <a:p>
            <a:r>
              <a:rPr lang="en-US" dirty="0"/>
              <a:t>Make sure the document flows well with each section supported</a:t>
            </a:r>
          </a:p>
          <a:p>
            <a:pPr lvl="1"/>
            <a:r>
              <a:rPr lang="en-US" dirty="0"/>
              <a:t>Consistency is key!</a:t>
            </a:r>
          </a:p>
          <a:p>
            <a:r>
              <a:rPr lang="en-US" dirty="0"/>
              <a:t>Proposal needs to be detail-oriented and cohesive</a:t>
            </a:r>
          </a:p>
          <a:p>
            <a:r>
              <a:rPr lang="en-US" dirty="0"/>
              <a:t>Develop examples of materials for 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 Tips from Judges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 attention to the requirements </a:t>
            </a:r>
          </a:p>
          <a:p>
            <a:pPr lvl="1"/>
            <a:r>
              <a:rPr lang="en-US" dirty="0"/>
              <a:t>Formatting details, page limit</a:t>
            </a:r>
          </a:p>
          <a:p>
            <a:r>
              <a:rPr lang="en-US" dirty="0"/>
              <a:t>Be consistent with the design of the document.</a:t>
            </a:r>
          </a:p>
          <a:p>
            <a:pPr lvl="1"/>
            <a:r>
              <a:rPr lang="en-US" dirty="0"/>
              <a:t>Logos, color schemes, taglines, etc.</a:t>
            </a:r>
          </a:p>
          <a:p>
            <a:r>
              <a:rPr lang="en-US" dirty="0"/>
              <a:t>Write 2-3 specific, measurable outcomes.</a:t>
            </a:r>
          </a:p>
          <a:p>
            <a:pPr lvl="1"/>
            <a:r>
              <a:rPr lang="en-US" dirty="0"/>
              <a:t>Have a tangible result from the evaluation process.</a:t>
            </a:r>
          </a:p>
          <a:p>
            <a:pPr lvl="0"/>
            <a:r>
              <a:rPr lang="en-US" dirty="0"/>
              <a:t>Why the mediums were chosen </a:t>
            </a:r>
          </a:p>
          <a:p>
            <a:pPr lvl="1"/>
            <a:r>
              <a:rPr lang="en-US" dirty="0"/>
              <a:t>and how they will reach the target audience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3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Plan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 plan presentations will begin immediately following the communications quiz and editing exercise.</a:t>
            </a:r>
          </a:p>
          <a:p>
            <a:r>
              <a:rPr lang="en-US" dirty="0"/>
              <a:t>Participants will draw for order</a:t>
            </a:r>
          </a:p>
          <a:p>
            <a:r>
              <a:rPr lang="en-US" dirty="0"/>
              <a:t>2-3 judges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–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766303"/>
            <a:ext cx="7524003" cy="416315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900" dirty="0"/>
              <a:t>Use the entire time allowed</a:t>
            </a:r>
          </a:p>
          <a:p>
            <a:r>
              <a:rPr lang="en-US" sz="2800" dirty="0"/>
              <a:t>Be well-spoken and confident</a:t>
            </a:r>
          </a:p>
          <a:p>
            <a:pPr lvl="1"/>
            <a:r>
              <a:rPr lang="en-US" sz="2600" dirty="0"/>
              <a:t>Be excited about the information and creative elements you are sharing</a:t>
            </a:r>
          </a:p>
          <a:p>
            <a:pPr lvl="1"/>
            <a:r>
              <a:rPr lang="en-US" sz="2600" dirty="0"/>
              <a:t>Don’t be so over rehearsed that it doesn’t feel natural </a:t>
            </a:r>
          </a:p>
          <a:p>
            <a:pPr lvl="0"/>
            <a:r>
              <a:rPr lang="en-US" sz="2900" dirty="0"/>
              <a:t>Focus on the most important elements of the media plan </a:t>
            </a:r>
          </a:p>
          <a:p>
            <a:pPr lvl="1"/>
            <a:r>
              <a:rPr lang="en-US" sz="2600" dirty="0"/>
              <a:t>objectives, mediums chosen, tactics, and evaluation  </a:t>
            </a:r>
          </a:p>
          <a:p>
            <a:r>
              <a:rPr lang="en-US" sz="2800" dirty="0"/>
              <a:t>Know why you suggested certain elements of the plan</a:t>
            </a:r>
          </a:p>
          <a:p>
            <a:pPr lvl="1"/>
            <a:r>
              <a:rPr lang="en-US" sz="2600" dirty="0"/>
              <a:t>Be able to answer questions</a:t>
            </a:r>
          </a:p>
          <a:p>
            <a:pPr lvl="0"/>
            <a:r>
              <a:rPr lang="en-US" sz="2900" dirty="0"/>
              <a:t>Have enough visual aids to keep the audience engaged</a:t>
            </a:r>
          </a:p>
          <a:p>
            <a:pPr lvl="1"/>
            <a:r>
              <a:rPr lang="en-US" sz="2600" dirty="0"/>
              <a:t>Share the creative work that was done</a:t>
            </a:r>
          </a:p>
        </p:txBody>
      </p:sp>
    </p:spTree>
    <p:extLst>
      <p:ext uri="{BB962C8B-B14F-4D97-AF65-F5344CB8AC3E}">
        <p14:creationId xmlns:p14="http://schemas.microsoft.com/office/powerpoint/2010/main" val="194669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1839599"/>
            <a:ext cx="6236680" cy="2689746"/>
          </a:xfrm>
        </p:spPr>
        <p:txBody>
          <a:bodyPr/>
          <a:lstStyle/>
          <a:p>
            <a:r>
              <a:rPr lang="en-US" dirty="0"/>
              <a:t>Individual Practicums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designer will use the press packet and information that was gathered during the press conference to develop a WordPress site.</a:t>
            </a:r>
          </a:p>
          <a:p>
            <a:r>
              <a:rPr lang="en-US" dirty="0"/>
              <a:t>The objective is to communicate the press conference speaker’s organization through appropriate design, navigation and use of provided photos and graphics.</a:t>
            </a:r>
          </a:p>
          <a:p>
            <a:r>
              <a:rPr lang="en-US" dirty="0"/>
              <a:t>The designer may use the provided WordPress templates or customize the template. Each participant will have up to 2 hours to complete the practicum.</a:t>
            </a:r>
          </a:p>
          <a:p>
            <a:pPr lvl="1"/>
            <a:r>
              <a:rPr lang="en-US" dirty="0"/>
              <a:t>90 minutes at nationals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Journalistic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Writers will write a journalistic piece based on the press packet and information gathered during the press conference. It should be written for an appropriate audience, have a strong focus and lead, and include a headline.</a:t>
            </a:r>
          </a:p>
          <a:p>
            <a:r>
              <a:rPr lang="en-US" dirty="0"/>
              <a:t>The story will be word processed by the student on a computer and turned in to be scored. Participants will have up to 2 hours to complete the practicum. </a:t>
            </a:r>
          </a:p>
          <a:p>
            <a:r>
              <a:rPr lang="en-US" dirty="0"/>
              <a:t>The activity will rotate annually through the following journalistic pieces: </a:t>
            </a:r>
          </a:p>
          <a:p>
            <a:pPr lvl="1"/>
            <a:r>
              <a:rPr lang="en-US" dirty="0"/>
              <a:t>Press release (2020)</a:t>
            </a:r>
          </a:p>
          <a:p>
            <a:pPr lvl="1"/>
            <a:r>
              <a:rPr lang="en-US" dirty="0"/>
              <a:t>News story (2021)</a:t>
            </a:r>
          </a:p>
          <a:p>
            <a:pPr lvl="1"/>
            <a:r>
              <a:rPr lang="en-US" b="1" u="sng" dirty="0"/>
              <a:t>Feature story (2019)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Writers are to write a piece that takes a position and support it with evidence based on the press packet and information that was gathered in the press conference. It should be written for an appropriate audience, have a strong focus and lead, and include a headline. The story will then be word processed by the student on a computer and turned in to be scored. Participants will have up to 2 hours to complete the practicum. </a:t>
            </a:r>
            <a:endParaRPr lang="en-US" dirty="0"/>
          </a:p>
          <a:p>
            <a:r>
              <a:rPr lang="en-US" sz="2400" dirty="0"/>
              <a:t>The activity will rotate annually through the following opinion pieces: </a:t>
            </a:r>
            <a:endParaRPr lang="en-US" dirty="0"/>
          </a:p>
          <a:p>
            <a:pPr lvl="1"/>
            <a:r>
              <a:rPr lang="en-US" dirty="0"/>
              <a:t>A blog post (250–300 words) (2020). </a:t>
            </a:r>
          </a:p>
          <a:p>
            <a:pPr lvl="1"/>
            <a:r>
              <a:rPr lang="en-US" dirty="0"/>
              <a:t>An op-ed (500–750 words) (2021). </a:t>
            </a:r>
          </a:p>
          <a:p>
            <a:pPr lvl="1"/>
            <a:r>
              <a:rPr lang="en-US" b="1" u="sng" dirty="0"/>
              <a:t>A letter to the editor (300–500 words) (2019).</a:t>
            </a:r>
            <a:r>
              <a:rPr lang="en-US" u="sng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Design</a:t>
            </a:r>
          </a:p>
          <a:p>
            <a:pPr lvl="1"/>
            <a:r>
              <a:rPr lang="en-US" dirty="0"/>
              <a:t>Each student provided login credentials for a WordPress account</a:t>
            </a:r>
          </a:p>
          <a:p>
            <a:pPr lvl="1"/>
            <a:r>
              <a:rPr lang="en-US" dirty="0"/>
              <a:t>Practicum leader will walk students through initial steps</a:t>
            </a:r>
          </a:p>
          <a:p>
            <a:pPr lvl="1"/>
            <a:r>
              <a:rPr lang="en-US" dirty="0"/>
              <a:t>Students provided content</a:t>
            </a:r>
          </a:p>
          <a:p>
            <a:pPr lvl="1"/>
            <a:r>
              <a:rPr lang="en-US" dirty="0"/>
              <a:t>At conclusion, practicum leader will instruct students to make the site private</a:t>
            </a:r>
          </a:p>
          <a:p>
            <a:pPr lvl="2"/>
            <a:r>
              <a:rPr lang="en-US" dirty="0"/>
              <a:t>Leader will change passwords after students are dismissed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3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Practicums</a:t>
            </a:r>
          </a:p>
          <a:p>
            <a:pPr lvl="1"/>
            <a:r>
              <a:rPr lang="en-US" dirty="0"/>
              <a:t>Students will save their work to a flash drive</a:t>
            </a:r>
          </a:p>
          <a:p>
            <a:pPr lvl="1"/>
            <a:r>
              <a:rPr lang="en-US" dirty="0"/>
              <a:t>They will take their flash drive to the practicum leader who will print out a copy of the article</a:t>
            </a:r>
          </a:p>
          <a:p>
            <a:pPr lvl="1"/>
            <a:r>
              <a:rPr lang="en-US" dirty="0"/>
              <a:t>They student will sign the printed copy verifying it is their work</a:t>
            </a:r>
          </a:p>
          <a:p>
            <a:pPr lvl="1"/>
            <a:r>
              <a:rPr lang="en-US" dirty="0"/>
              <a:t>Judges will receive the printed copy</a:t>
            </a:r>
          </a:p>
          <a:p>
            <a:pPr lvl="1"/>
            <a:r>
              <a:rPr lang="en-US" dirty="0"/>
              <a:t>Flash drives will serve as backups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74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&amp; Opinion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https://www.dropbox.com/sh/a2ukcdidfsah4y0/AABo0pQm_ZME7RRYOmHFOLUJa?dl=0</a:t>
            </a:r>
            <a:endParaRPr lang="en-US" dirty="0"/>
          </a:p>
          <a:p>
            <a:endParaRPr lang="en-US" dirty="0"/>
          </a:p>
          <a:p>
            <a:r>
              <a:rPr lang="en-US" dirty="0"/>
              <a:t>Puzzle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9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Scoring sheets and rubrics from the National CDE handbook</a:t>
            </a:r>
          </a:p>
          <a:p>
            <a:r>
              <a:rPr lang="en-US" dirty="0"/>
              <a:t>All scores count</a:t>
            </a:r>
          </a:p>
          <a:p>
            <a:r>
              <a:rPr lang="en-US" dirty="0"/>
              <a:t>Winning team, as well as top scores from each contest component will be recognized</a:t>
            </a:r>
          </a:p>
          <a:p>
            <a:pPr lvl="1"/>
            <a:r>
              <a:rPr lang="en-US" dirty="0"/>
              <a:t>For individual awards, practicum, editing exercise and communication quiz scores will be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Comparison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4632" y="1825626"/>
            <a:ext cx="4030218" cy="38681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National</a:t>
            </a:r>
          </a:p>
          <a:p>
            <a:pPr lvl="1"/>
            <a:r>
              <a:rPr lang="en-US" dirty="0"/>
              <a:t>Teams of 4</a:t>
            </a:r>
          </a:p>
          <a:p>
            <a:pPr lvl="1"/>
            <a:r>
              <a:rPr lang="en-US" b="1" u="sng" dirty="0"/>
              <a:t>Media Plan </a:t>
            </a:r>
            <a:r>
              <a:rPr lang="mr-IN" b="1" u="sng" dirty="0"/>
              <a:t>–</a:t>
            </a:r>
            <a:r>
              <a:rPr lang="en-US" b="1" u="sng" dirty="0"/>
              <a:t> National Criteria</a:t>
            </a:r>
          </a:p>
          <a:p>
            <a:pPr lvl="1"/>
            <a:r>
              <a:rPr lang="en-US" dirty="0"/>
              <a:t>Communications Quiz</a:t>
            </a:r>
          </a:p>
          <a:p>
            <a:pPr lvl="1"/>
            <a:r>
              <a:rPr lang="en-US" dirty="0"/>
              <a:t>Editing Exercise</a:t>
            </a:r>
          </a:p>
          <a:p>
            <a:pPr lvl="1"/>
            <a:r>
              <a:rPr lang="en-US" dirty="0"/>
              <a:t>Press Conference</a:t>
            </a:r>
          </a:p>
          <a:p>
            <a:pPr lvl="1"/>
            <a:r>
              <a:rPr lang="en-US" dirty="0"/>
              <a:t>Individual Practicums</a:t>
            </a:r>
          </a:p>
          <a:p>
            <a:pPr lvl="2"/>
            <a:r>
              <a:rPr lang="en-US" dirty="0"/>
              <a:t>Journalistic Writing</a:t>
            </a:r>
          </a:p>
          <a:p>
            <a:pPr lvl="2"/>
            <a:r>
              <a:rPr lang="en-US" dirty="0"/>
              <a:t>Opinion Writing</a:t>
            </a:r>
          </a:p>
          <a:p>
            <a:pPr lvl="2"/>
            <a:r>
              <a:rPr lang="en-US" dirty="0"/>
              <a:t>Web Design</a:t>
            </a:r>
          </a:p>
          <a:p>
            <a:pPr lvl="2"/>
            <a:r>
              <a:rPr lang="en-US" b="1" u="sng" dirty="0"/>
              <a:t>Video Production</a:t>
            </a:r>
          </a:p>
          <a:p>
            <a:pPr lvl="1"/>
            <a:r>
              <a:rPr lang="en-US" b="1" u="sng" dirty="0"/>
              <a:t>Team Presentation of Media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</a:t>
            </a:r>
          </a:p>
          <a:p>
            <a:pPr lvl="1"/>
            <a:r>
              <a:rPr lang="en-US" dirty="0"/>
              <a:t>Teams of 4</a:t>
            </a:r>
          </a:p>
          <a:p>
            <a:pPr lvl="1"/>
            <a:r>
              <a:rPr lang="en-US" dirty="0"/>
              <a:t>Mini Media Plan </a:t>
            </a:r>
            <a:r>
              <a:rPr lang="mr-IN" dirty="0"/>
              <a:t>–</a:t>
            </a:r>
            <a:r>
              <a:rPr lang="en-US" dirty="0"/>
              <a:t> State Criteria</a:t>
            </a:r>
          </a:p>
          <a:p>
            <a:pPr lvl="1"/>
            <a:r>
              <a:rPr lang="en-US" dirty="0"/>
              <a:t>Communications Quiz</a:t>
            </a:r>
          </a:p>
          <a:p>
            <a:pPr lvl="1"/>
            <a:r>
              <a:rPr lang="en-US" dirty="0"/>
              <a:t>Editing Exercise</a:t>
            </a:r>
          </a:p>
          <a:p>
            <a:pPr lvl="1"/>
            <a:r>
              <a:rPr lang="en-US" dirty="0"/>
              <a:t>Press Conference</a:t>
            </a:r>
          </a:p>
          <a:p>
            <a:pPr lvl="1"/>
            <a:r>
              <a:rPr lang="en-US" dirty="0"/>
              <a:t>Individual Practicums</a:t>
            </a:r>
          </a:p>
          <a:p>
            <a:pPr lvl="2"/>
            <a:r>
              <a:rPr lang="en-US" dirty="0"/>
              <a:t>Journalistic Writing</a:t>
            </a:r>
          </a:p>
          <a:p>
            <a:pPr lvl="2"/>
            <a:r>
              <a:rPr lang="en-US" dirty="0"/>
              <a:t>Opinion Writing</a:t>
            </a:r>
          </a:p>
          <a:p>
            <a:pPr lvl="2"/>
            <a:r>
              <a:rPr lang="en-US" dirty="0"/>
              <a:t>Web Design</a:t>
            </a:r>
          </a:p>
          <a:p>
            <a:pPr lvl="2"/>
            <a:r>
              <a:rPr lang="en-US" dirty="0"/>
              <a:t>Media Plan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5894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your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contest timing</a:t>
            </a:r>
          </a:p>
          <a:p>
            <a:pPr lvl="1"/>
            <a:r>
              <a:rPr lang="en-US" dirty="0"/>
              <a:t>April 16</a:t>
            </a:r>
          </a:p>
          <a:p>
            <a:r>
              <a:rPr lang="en-US" dirty="0"/>
              <a:t>Allow adequate time for contest prep</a:t>
            </a:r>
          </a:p>
          <a:p>
            <a:r>
              <a:rPr lang="en-US" dirty="0"/>
              <a:t>Choose team based on individual practicums</a:t>
            </a:r>
          </a:p>
          <a:p>
            <a:pPr lvl="1"/>
            <a:r>
              <a:rPr lang="en-US" dirty="0"/>
              <a:t>Two writers, one tech savvy, one public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Create media plan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entire team</a:t>
            </a:r>
          </a:p>
          <a:p>
            <a:pPr lvl="1"/>
            <a:r>
              <a:rPr lang="en-US" dirty="0"/>
              <a:t>Must be submitted by May 6 @ 5 p.m.</a:t>
            </a:r>
          </a:p>
          <a:p>
            <a:pPr lvl="1"/>
            <a:r>
              <a:rPr lang="en-US" dirty="0"/>
              <a:t>Create deadlines for each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Study for communications quiz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entire team</a:t>
            </a:r>
          </a:p>
          <a:p>
            <a:pPr lvl="1"/>
            <a:r>
              <a:rPr lang="en-US" dirty="0"/>
              <a:t>Resources provided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Study for editing exercise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entire team</a:t>
            </a:r>
          </a:p>
          <a:p>
            <a:pPr lvl="1"/>
            <a:r>
              <a:rPr lang="en-US" dirty="0"/>
              <a:t>AP Style</a:t>
            </a:r>
          </a:p>
          <a:p>
            <a:pPr lvl="1"/>
            <a:r>
              <a:rPr lang="en-US" dirty="0"/>
              <a:t>Resources provided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Prepare for individual practicums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65" y="1825625"/>
            <a:ext cx="6209531" cy="38681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Telg, R. and T. Irani. Agricultural Communication in Action: A Hands-On Approach. Cengage/Delmar Publishing, ISBN 1111317143 (online version available) </a:t>
            </a:r>
          </a:p>
          <a:p>
            <a:r>
              <a:rPr lang="en-US" dirty="0"/>
              <a:t>AP Style Book (online version available)</a:t>
            </a:r>
          </a:p>
          <a:p>
            <a:pPr lvl="1"/>
            <a:r>
              <a:rPr lang="en-US" dirty="0"/>
              <a:t>List of entries to know</a:t>
            </a:r>
          </a:p>
          <a:p>
            <a:r>
              <a:rPr lang="en-US" dirty="0">
                <a:hlinkClick r:id="rId2"/>
              </a:rPr>
              <a:t>National FFA</a:t>
            </a:r>
            <a:endParaRPr lang="en-US" dirty="0"/>
          </a:p>
          <a:p>
            <a:r>
              <a:rPr lang="en-US" dirty="0">
                <a:hlinkClick r:id="rId3"/>
              </a:rPr>
              <a:t>Georgia FFA</a:t>
            </a:r>
            <a:endParaRPr lang="en-US" dirty="0"/>
          </a:p>
          <a:p>
            <a:r>
              <a:rPr lang="en-US" dirty="0">
                <a:hlinkClick r:id="rId4"/>
              </a:rPr>
              <a:t>Texas FFA</a:t>
            </a:r>
            <a:endParaRPr lang="en-US" dirty="0"/>
          </a:p>
          <a:p>
            <a:r>
              <a:rPr lang="en-US" dirty="0">
                <a:hlinkClick r:id="rId5"/>
              </a:rPr>
              <a:t>NDSU</a:t>
            </a:r>
            <a:endParaRPr lang="en-US" dirty="0"/>
          </a:p>
          <a:p>
            <a:r>
              <a:rPr lang="en-US" dirty="0">
                <a:hlinkClick r:id="rId6"/>
              </a:rPr>
              <a:t>Iowa FFA</a:t>
            </a:r>
            <a:endParaRPr lang="en-US" dirty="0"/>
          </a:p>
          <a:p>
            <a:r>
              <a:rPr lang="en-US" dirty="0">
                <a:hlinkClick r:id="rId7"/>
              </a:rPr>
              <a:t>Minnesota FFA</a:t>
            </a:r>
            <a:endParaRPr lang="en-US" dirty="0"/>
          </a:p>
          <a:p>
            <a:r>
              <a:rPr lang="en-US" dirty="0">
                <a:hlinkClick r:id="rId8"/>
              </a:rPr>
              <a:t>Tennessee FFA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represent Missouri in National CDE during National Convention</a:t>
            </a:r>
          </a:p>
          <a:p>
            <a:r>
              <a:rPr lang="en-US" dirty="0"/>
              <a:t>Consider National CDE differences</a:t>
            </a:r>
          </a:p>
          <a:p>
            <a:pPr lvl="1"/>
            <a:r>
              <a:rPr lang="en-US" dirty="0"/>
              <a:t>Media Plan</a:t>
            </a:r>
          </a:p>
          <a:p>
            <a:pPr lvl="1"/>
            <a:r>
              <a:rPr lang="en-US" dirty="0"/>
              <a:t>Presentation</a:t>
            </a:r>
          </a:p>
          <a:p>
            <a:pPr lvl="1"/>
            <a:r>
              <a:rPr lang="en-US" dirty="0"/>
              <a:t>Video production practicum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8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1839599"/>
            <a:ext cx="6236680" cy="2689746"/>
          </a:xfrm>
        </p:spPr>
        <p:txBody>
          <a:bodyPr/>
          <a:lstStyle/>
          <a:p>
            <a:r>
              <a:rPr lang="en-US"/>
              <a:t>The Press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theme/theme1.xml><?xml version="1.0" encoding="utf-8"?>
<a:theme xmlns:a="http://schemas.openxmlformats.org/drawingml/2006/main" name="Spirit">
  <a:themeElements>
    <a:clrScheme name="Custom 3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5E0009"/>
      </a:accent1>
      <a:accent2>
        <a:srgbClr val="EB002B"/>
      </a:accent2>
      <a:accent3>
        <a:srgbClr val="0093B2"/>
      </a:accent3>
      <a:accent4>
        <a:srgbClr val="CFB500"/>
      </a:accent4>
      <a:accent5>
        <a:srgbClr val="AF1685"/>
      </a:accent5>
      <a:accent6>
        <a:srgbClr val="E35205"/>
      </a:accent6>
      <a:hlink>
        <a:srgbClr val="5D5656"/>
      </a:hlink>
      <a:folHlink>
        <a:srgbClr val="5E0009"/>
      </a:folHlink>
    </a:clrScheme>
    <a:fontScheme name="Spir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pirit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spirit-dark-standard" id="{0730729A-DED2-9445-A2E1-8ECF7EE9F1C2}" vid="{CDBC1D4B-1903-0545-AD61-032CBEBAF7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spirit-dark-standard</Template>
  <TotalTime>516</TotalTime>
  <Words>1648</Words>
  <Application>Microsoft Macintosh PowerPoint</Application>
  <PresentationFormat>On-screen Show (4:3)</PresentationFormat>
  <Paragraphs>270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Georgia</vt:lpstr>
      <vt:lpstr>Spirit</vt:lpstr>
      <vt:lpstr>Agricultural Communications Invitational Preparing for contest</vt:lpstr>
      <vt:lpstr>Event Overview</vt:lpstr>
      <vt:lpstr>Event Guidelines</vt:lpstr>
      <vt:lpstr>Contest Comparison</vt:lpstr>
      <vt:lpstr>Choosing your team</vt:lpstr>
      <vt:lpstr>How to Prepare</vt:lpstr>
      <vt:lpstr>Resources</vt:lpstr>
      <vt:lpstr>Winning Team</vt:lpstr>
      <vt:lpstr>The Press Conference</vt:lpstr>
      <vt:lpstr>The Press Conference</vt:lpstr>
      <vt:lpstr>The Press Conference</vt:lpstr>
      <vt:lpstr>The Press Conference</vt:lpstr>
      <vt:lpstr>The Press Conference</vt:lpstr>
      <vt:lpstr>Notetaking Tips</vt:lpstr>
      <vt:lpstr>Notetaking Tips</vt:lpstr>
      <vt:lpstr>Notetaking Tips</vt:lpstr>
      <vt:lpstr>Time to Practice</vt:lpstr>
      <vt:lpstr>Practice, Practice, Practice</vt:lpstr>
      <vt:lpstr>The Media Plan</vt:lpstr>
      <vt:lpstr>Media Plan</vt:lpstr>
      <vt:lpstr>Media Plan</vt:lpstr>
      <vt:lpstr>Media Plan</vt:lpstr>
      <vt:lpstr>Media Plan</vt:lpstr>
      <vt:lpstr>Media Plan Tips from Judges</vt:lpstr>
      <vt:lpstr>Media Plan Tips from Judges</vt:lpstr>
      <vt:lpstr>Media Plan Presentation</vt:lpstr>
      <vt:lpstr>Advice – Presentation</vt:lpstr>
      <vt:lpstr>Individual Practicums</vt:lpstr>
      <vt:lpstr>Web Design</vt:lpstr>
      <vt:lpstr>Journalistic Writing</vt:lpstr>
      <vt:lpstr>Opinion Writing</vt:lpstr>
      <vt:lpstr>Logistics</vt:lpstr>
      <vt:lpstr>Logistics</vt:lpstr>
      <vt:lpstr>Feature &amp; Opinion Writing</vt:lpstr>
      <vt:lpstr>Scoring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Communications A New Career Development Event</dc:title>
  <dc:creator>Microsoft Office User</dc:creator>
  <cp:lastModifiedBy>McCoy, Katelyn N</cp:lastModifiedBy>
  <cp:revision>73</cp:revision>
  <cp:lastPrinted>2016-06-23T14:22:09Z</cp:lastPrinted>
  <dcterms:created xsi:type="dcterms:W3CDTF">2018-07-24T15:28:06Z</dcterms:created>
  <dcterms:modified xsi:type="dcterms:W3CDTF">2020-01-17T19:11:07Z</dcterms:modified>
</cp:coreProperties>
</file>